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65" r:id="rId7"/>
    <p:sldId id="264" r:id="rId8"/>
    <p:sldId id="266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33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242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26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70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7797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36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790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692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64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058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945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363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94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994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600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544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62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CF0D1F4-CC89-46DF-931C-4DD3F9ED3AA8}" type="datetimeFigureOut">
              <a:rPr lang="th-TH" smtClean="0"/>
              <a:t>12/02/69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2302C2-7B6D-47DD-950B-1D2EA6123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082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2FD2-EF5D-A7C5-777F-C5010D9D7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4911"/>
            <a:ext cx="8689976" cy="2311919"/>
          </a:xfrm>
        </p:spPr>
        <p:txBody>
          <a:bodyPr>
            <a:normAutofit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คู่มือ การเข้าใช้งาน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 </a:t>
            </a:r>
            <a:r>
              <a:rPr lang="en-US" sz="7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eBooks Consortium Thailand</a:t>
            </a:r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7D0D0-3E4A-9E65-D405-1BA83FC9B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677" y="4731651"/>
            <a:ext cx="1616528" cy="152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0E5E83-56FA-125A-879E-963D8825C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95" y="4872035"/>
            <a:ext cx="1449842" cy="1430511"/>
          </a:xfrm>
          <a:prstGeom prst="rect">
            <a:avLst/>
          </a:prstGeom>
        </p:spPr>
      </p:pic>
      <p:pic>
        <p:nvPicPr>
          <p:cNvPr id="1026" name="Picture 2" descr="ebsco-ebooks-logo – Knowledge and Library Services">
            <a:extLst>
              <a:ext uri="{FF2B5EF4-FFF2-40B4-BE49-F238E27FC236}">
                <a16:creationId xmlns:a16="http://schemas.microsoft.com/office/drawing/2014/main" id="{1EBA83EA-FF81-B5D6-C3B7-5387A9C9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5024364"/>
            <a:ext cx="3714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0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F4047-CFC8-5F0F-BE89-F2D5EA3DC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54"/>
            <a:ext cx="12192000" cy="56622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1F7F414-CA24-46E4-20DC-03A9229AF460}"/>
              </a:ext>
            </a:extLst>
          </p:cNvPr>
          <p:cNvSpPr txBox="1">
            <a:spLocks/>
          </p:cNvSpPr>
          <p:nvPr/>
        </p:nvSpPr>
        <p:spPr>
          <a:xfrm>
            <a:off x="913774" y="355461"/>
            <a:ext cx="10364451" cy="629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8. หน้าเว็บไซต์รายการจองและยืม</a:t>
            </a:r>
          </a:p>
        </p:txBody>
      </p:sp>
    </p:spTree>
    <p:extLst>
      <p:ext uri="{BB962C8B-B14F-4D97-AF65-F5344CB8AC3E}">
        <p14:creationId xmlns:p14="http://schemas.microsoft.com/office/powerpoint/2010/main" val="77500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1CEC-9A5F-BF15-AF0B-9216D977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937028"/>
          </a:xfrm>
        </p:spPr>
        <p:txBody>
          <a:bodyPr/>
          <a:lstStyle/>
          <a:p>
            <a:r>
              <a:rPr lang="en-US" sz="12000" b="1" cap="none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eBooks</a:t>
            </a:r>
            <a:r>
              <a:rPr lang="en-US" dirty="0"/>
              <a:t> </a:t>
            </a:r>
            <a:r>
              <a:rPr lang="th-TH" sz="8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ที่อยู่ในโครงการนี้              จำนวน </a:t>
            </a:r>
            <a:r>
              <a:rPr lang="th-TH" sz="1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180</a:t>
            </a:r>
            <a:r>
              <a:rPr lang="th-TH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ชื่อเรื่อง                </a:t>
            </a:r>
            <a:r>
              <a:rPr lang="th-TH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สามารถเข้าใช้งานได้ตลอดไป</a:t>
            </a:r>
            <a:br>
              <a:rPr lang="th-TH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90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591F-1C07-B4D8-05C5-0EE4448B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28" y="786358"/>
            <a:ext cx="10551395" cy="4868853"/>
          </a:xfrm>
        </p:spPr>
        <p:txBody>
          <a:bodyPr>
            <a:noAutofit/>
          </a:bodyPr>
          <a:lstStyle/>
          <a:p>
            <a:pPr algn="l"/>
            <a:r>
              <a:rPr lang="en-US" sz="5400" b="1" cap="non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eBooks</a:t>
            </a:r>
            <a:r>
              <a:rPr lang="en-US" sz="5400" cap="none" dirty="0"/>
              <a:t> </a:t>
            </a:r>
            <a:r>
              <a:rPr lang="en-US" sz="5400" b="1" cap="none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</a:t>
            </a:r>
            <a:r>
              <a:rPr lang="en-US" sz="5400" cap="none" dirty="0"/>
              <a:t> </a:t>
            </a:r>
            <a:r>
              <a:rPr lang="en-US" sz="5400" b="1" cap="none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Thailand </a:t>
            </a:r>
            <a:r>
              <a:rPr lang="th-TH" sz="5400" b="1" cap="none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5400" cap="none" dirty="0"/>
              <a:t>             </a:t>
            </a:r>
            <a:r>
              <a:rPr lang="th-TH" sz="4800" cap="none" dirty="0"/>
              <a:t>เป็นความร่วมมือเพื่อสรรหาและใช้งานทรัพยากรสารสนเทศ</a:t>
            </a:r>
            <a:r>
              <a:rPr lang="th-TH" sz="5400" cap="none" dirty="0"/>
              <a:t> </a:t>
            </a:r>
            <a:r>
              <a:rPr lang="th-TH" sz="4800" cap="none" dirty="0"/>
              <a:t>ฐานข้อมูลออนไลน์ </a:t>
            </a:r>
            <a:r>
              <a:rPr lang="en-US" sz="4800" cap="none" dirty="0"/>
              <a:t>(Online Database) </a:t>
            </a:r>
            <a:r>
              <a:rPr lang="th-TH" sz="4800" cap="none" dirty="0"/>
              <a:t>ประเภทหนังสืออิเล็กทรอนิกส์ </a:t>
            </a:r>
            <a:r>
              <a:rPr lang="en-US" sz="4800" cap="none" dirty="0"/>
              <a:t>(e-Book) </a:t>
            </a:r>
            <a:r>
              <a:rPr lang="th-TH" sz="4800" cap="none" dirty="0"/>
              <a:t>ร่วมกันระหว่างข่ายงานห้องสมุดมหาวิทยาลัย </a:t>
            </a:r>
            <a:r>
              <a:rPr lang="en-US" sz="4800" cap="none" dirty="0"/>
              <a:t>PULINET </a:t>
            </a:r>
            <a:r>
              <a:rPr lang="th-TH" sz="4800" cap="none" dirty="0"/>
              <a:t>จำนวน </a:t>
            </a:r>
            <a:r>
              <a:rPr lang="th-TH" sz="48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r>
              <a:rPr lang="th-TH" sz="4800" cap="none" dirty="0"/>
              <a:t> สถาบัน                   กับบริษัท </a:t>
            </a:r>
            <a:r>
              <a:rPr lang="en-US" sz="4800" cap="none" dirty="0"/>
              <a:t>EBSCO </a:t>
            </a:r>
            <a:r>
              <a:rPr lang="th-TH" sz="4800" cap="none" dirty="0"/>
              <a:t>ซึ่งมี </a:t>
            </a:r>
            <a:r>
              <a:rPr lang="en-US" sz="4800" cap="none" dirty="0"/>
              <a:t>e-Book </a:t>
            </a:r>
            <a:r>
              <a:rPr lang="th-TH" sz="4800" cap="none" dirty="0"/>
              <a:t>ใช้ร่วมกันปี </a:t>
            </a:r>
            <a:r>
              <a:rPr lang="th-TH" sz="4800" b="1" cap="none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พ.ศ.2569                    </a:t>
            </a:r>
            <a:r>
              <a:rPr lang="th-TH" sz="4800" cap="none" dirty="0"/>
              <a:t>จำนวน </a:t>
            </a:r>
            <a:r>
              <a:rPr lang="th-TH" sz="4800" b="1" u="sng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  <a:r>
              <a:rPr lang="th-TH" sz="4800" cap="none" dirty="0"/>
              <a:t> ชื่อเรื่อง</a:t>
            </a:r>
          </a:p>
        </p:txBody>
      </p:sp>
    </p:spTree>
    <p:extLst>
      <p:ext uri="{BB962C8B-B14F-4D97-AF65-F5344CB8AC3E}">
        <p14:creationId xmlns:p14="http://schemas.microsoft.com/office/powerpoint/2010/main" val="246784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BBAF-B76D-8595-E46A-EE8229FD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67413"/>
            <a:ext cx="10364451" cy="1224351"/>
          </a:xfrm>
        </p:spPr>
        <p:txBody>
          <a:bodyPr>
            <a:normAutofit/>
          </a:bodyPr>
          <a:lstStyle/>
          <a:p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ขั้นตอนการเข้าใช้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6F9EF-5F9F-1604-CE40-4C143488BA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22364"/>
            <a:ext cx="10363826" cy="844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1.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เปิด</a:t>
            </a:r>
            <a:r>
              <a:rPr lang="th-TH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ไฟล์ข้อมูล </a:t>
            </a:r>
            <a:r>
              <a:rPr lang="en-US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EXCEL </a:t>
            </a:r>
            <a:r>
              <a:rPr lang="th-TH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ชื่อ</a:t>
            </a:r>
            <a:r>
              <a:rPr lang="en-US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en-US" sz="4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“eBooks Consortium Thailand 18 Title”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8EEC7-18EC-B357-D268-1790377B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9305"/>
            <a:ext cx="12192000" cy="45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5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E36278-B552-BDBE-5E8C-8F49D97A0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024"/>
            <a:ext cx="12192000" cy="560597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5ABCC26-EA7B-9105-543A-891DC62BC597}"/>
              </a:ext>
            </a:extLst>
          </p:cNvPr>
          <p:cNvSpPr/>
          <p:nvPr/>
        </p:nvSpPr>
        <p:spPr>
          <a:xfrm>
            <a:off x="9214338" y="1392702"/>
            <a:ext cx="2658794" cy="1434904"/>
          </a:xfrm>
          <a:prstGeom prst="cloudCallout">
            <a:avLst>
              <a:gd name="adj1" fmla="val -2319"/>
              <a:gd name="adj2" fmla="val 79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คลิกที่ </a:t>
            </a:r>
            <a:r>
              <a:rPr lang="en-US" dirty="0"/>
              <a:t>URL </a:t>
            </a:r>
            <a:r>
              <a:rPr lang="th-TH" dirty="0"/>
              <a:t>เพื่อการเข้าถึง </a:t>
            </a:r>
            <a:r>
              <a:rPr lang="en-US" dirty="0"/>
              <a:t>eBooks</a:t>
            </a:r>
            <a:endParaRPr lang="th-TH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663C43-0595-DA4E-4094-34F8FA67AC41}"/>
              </a:ext>
            </a:extLst>
          </p:cNvPr>
          <p:cNvSpPr txBox="1">
            <a:spLocks/>
          </p:cNvSpPr>
          <p:nvPr/>
        </p:nvSpPr>
        <p:spPr>
          <a:xfrm>
            <a:off x="604911" y="492367"/>
            <a:ext cx="10367890" cy="68931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2.คลิกที่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URL 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เพื่อการเข้าถึง </a:t>
            </a:r>
            <a:r>
              <a:rPr lang="en-US" sz="60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eBooks</a:t>
            </a:r>
            <a:r>
              <a:rPr lang="th-TH" sz="60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066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9F4BE-9F48-7EA5-F912-41BD1415D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294"/>
            <a:ext cx="12192000" cy="55497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05BF8D0-6F58-61B0-8C7A-5D5122A3BA7F}"/>
              </a:ext>
            </a:extLst>
          </p:cNvPr>
          <p:cNvSpPr txBox="1">
            <a:spLocks/>
          </p:cNvSpPr>
          <p:nvPr/>
        </p:nvSpPr>
        <p:spPr>
          <a:xfrm>
            <a:off x="604911" y="492367"/>
            <a:ext cx="10367890" cy="68931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3.</a:t>
            </a:r>
            <a:r>
              <a:rPr lang="en-US" sz="6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eBooks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ที่ได้</a:t>
            </a:r>
            <a:r>
              <a:rPr lang="th-TH" sz="60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87835CF-E511-BACA-4AC0-71794A976BE0}"/>
              </a:ext>
            </a:extLst>
          </p:cNvPr>
          <p:cNvSpPr/>
          <p:nvPr/>
        </p:nvSpPr>
        <p:spPr>
          <a:xfrm>
            <a:off x="6095999" y="4065564"/>
            <a:ext cx="3385625" cy="1484142"/>
          </a:xfrm>
          <a:prstGeom prst="cloudCallout">
            <a:avLst>
              <a:gd name="adj1" fmla="val -48820"/>
              <a:gd name="adj2" fmla="val 608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เลือกการเข้าถึงเพื่อ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Save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 ดาวน์โหลด</a:t>
            </a:r>
          </a:p>
        </p:txBody>
      </p:sp>
    </p:spTree>
    <p:extLst>
      <p:ext uri="{BB962C8B-B14F-4D97-AF65-F5344CB8AC3E}">
        <p14:creationId xmlns:p14="http://schemas.microsoft.com/office/powerpoint/2010/main" val="258755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D489D3-D15F-937F-6955-14DC21BB51AA}"/>
              </a:ext>
            </a:extLst>
          </p:cNvPr>
          <p:cNvSpPr txBox="1">
            <a:spLocks/>
          </p:cNvSpPr>
          <p:nvPr/>
        </p:nvSpPr>
        <p:spPr>
          <a:xfrm>
            <a:off x="604911" y="492367"/>
            <a:ext cx="10367890" cy="109728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4.กรณีต้องการเลือก </a:t>
            </a:r>
            <a:r>
              <a:rPr lang="en-US" sz="6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eBooks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เล่มอื่นให้ทำการ คัดลอก ชื่อเรื่องของ </a:t>
            </a:r>
            <a:r>
              <a:rPr lang="en-US" sz="6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eBooks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แล้ววางที่ช่องค้นหาบทความ หนังสือ วารสารและอีกมากมาย</a:t>
            </a:r>
            <a:r>
              <a:rPr lang="th-TH" sz="60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2D6FB-D8E0-4778-D7FC-79EEE16B3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648"/>
            <a:ext cx="12192000" cy="5088171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3C31EE-721A-8DA5-305B-A975CFB58826}"/>
              </a:ext>
            </a:extLst>
          </p:cNvPr>
          <p:cNvSpPr/>
          <p:nvPr/>
        </p:nvSpPr>
        <p:spPr>
          <a:xfrm>
            <a:off x="4515729" y="1786597"/>
            <a:ext cx="2940148" cy="1406769"/>
          </a:xfrm>
          <a:prstGeom prst="cloudCallout">
            <a:avLst>
              <a:gd name="adj1" fmla="val -44210"/>
              <a:gd name="adj2" fmla="val 527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Ebooks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เล่มอื่นที่คัดลอกมา</a:t>
            </a:r>
          </a:p>
        </p:txBody>
      </p:sp>
    </p:spTree>
    <p:extLst>
      <p:ext uri="{BB962C8B-B14F-4D97-AF65-F5344CB8AC3E}">
        <p14:creationId xmlns:p14="http://schemas.microsoft.com/office/powerpoint/2010/main" val="252206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F03333-3BC9-20A2-2379-2F91B3243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432"/>
            <a:ext cx="12192000" cy="53413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18CE93-15F6-5937-8CF2-2A9FF2B66AA9}"/>
              </a:ext>
            </a:extLst>
          </p:cNvPr>
          <p:cNvSpPr txBox="1">
            <a:spLocks/>
          </p:cNvSpPr>
          <p:nvPr/>
        </p:nvSpPr>
        <p:spPr>
          <a:xfrm>
            <a:off x="604911" y="492367"/>
            <a:ext cx="10367890" cy="68931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5. การดาวน์โหลด </a:t>
            </a:r>
            <a:r>
              <a:rPr lang="en-US" sz="6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eBooks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ขึ้นอยู่กับสำนักพิมพ์ ขอบเขตและขีดจำกัดไม่เหมือนกัน</a:t>
            </a:r>
            <a:r>
              <a:rPr lang="th-TH" sz="60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718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D0583-DE38-4635-EAF3-1186E570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648"/>
            <a:ext cx="12192000" cy="50881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E5B9129-F773-A96D-0001-7A40BA04117E}"/>
              </a:ext>
            </a:extLst>
          </p:cNvPr>
          <p:cNvSpPr txBox="1">
            <a:spLocks/>
          </p:cNvSpPr>
          <p:nvPr/>
        </p:nvSpPr>
        <p:spPr>
          <a:xfrm>
            <a:off x="604911" y="492367"/>
            <a:ext cx="10367890" cy="68931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6. การจองและยืม ต้อง</a:t>
            </a:r>
            <a:r>
              <a:rPr lang="th-TH" sz="6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ทำการสมัคร </a:t>
            </a:r>
            <a:r>
              <a:rPr lang="en-US" sz="6000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MyEBSCO</a:t>
            </a:r>
            <a:r>
              <a:rPr lang="en-US" sz="6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6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ก่อนการเข้าใช้</a:t>
            </a:r>
            <a:r>
              <a:rPr lang="th-TH" sz="60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98B71A2-DE9D-79E1-56C1-F3D5018B8947}"/>
              </a:ext>
            </a:extLst>
          </p:cNvPr>
          <p:cNvSpPr/>
          <p:nvPr/>
        </p:nvSpPr>
        <p:spPr>
          <a:xfrm>
            <a:off x="1589647" y="4009293"/>
            <a:ext cx="2307103" cy="1259060"/>
          </a:xfrm>
          <a:prstGeom prst="cloudCallout">
            <a:avLst>
              <a:gd name="adj1" fmla="val -45552"/>
              <a:gd name="adj2" fmla="val 670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จองและยืมกรณีหนังสือมีผู้ใช้งานเป็นจำนวนมาก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23FCA67-82AE-FD23-F642-67CE44700992}"/>
              </a:ext>
            </a:extLst>
          </p:cNvPr>
          <p:cNvSpPr/>
          <p:nvPr/>
        </p:nvSpPr>
        <p:spPr>
          <a:xfrm>
            <a:off x="7427743" y="1969477"/>
            <a:ext cx="3174610" cy="1252025"/>
          </a:xfrm>
          <a:prstGeom prst="cloudCallout">
            <a:avLst>
              <a:gd name="adj1" fmla="val 51319"/>
              <a:gd name="adj2" fmla="val 2607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คลิกที่นี่เพื่อสร้างบัญชีผู้ใช้ก่อนเข้าใช้งาน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93310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6871-9517-BB40-73EB-78A5C1CF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55461"/>
            <a:ext cx="10364451" cy="629277"/>
          </a:xfrm>
        </p:spPr>
        <p:txBody>
          <a:bodyPr>
            <a:noAutofit/>
          </a:bodyPr>
          <a:lstStyle/>
          <a:p>
            <a:pPr algn="l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7. กรอกรายละเอียด และดูสิทธิประโยชน์ของการสร้างบัญชี </a:t>
            </a:r>
            <a:r>
              <a:rPr lang="en-US" sz="4000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MyEBSCO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834BF-BB65-D1E5-FD3A-A9E6B1CC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731"/>
            <a:ext cx="12192000" cy="55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146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266</TotalTime>
  <Words>223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TH Chakra Petch</vt:lpstr>
      <vt:lpstr>Tw Cen MT</vt:lpstr>
      <vt:lpstr>Droplet</vt:lpstr>
      <vt:lpstr>คู่มือ การเข้าใช้งาน                                    eBooks Consortium Thailand</vt:lpstr>
      <vt:lpstr>eBooks Consortium Thailand                   เป็นความร่วมมือเพื่อสรรหาและใช้งานทรัพยากรสารสนเทศ ฐานข้อมูลออนไลน์ (Online Database) ประเภทหนังสืออิเล็กทรอนิกส์ (e-Book) ร่วมกันระหว่างข่ายงานห้องสมุดมหาวิทยาลัย PULINET จำนวน 48 สถาบัน                   กับบริษัท EBSCO ซึ่งมี e-Book ใช้ร่วมกันปี พ.ศ.2569                    จำนวน 180 ชื่อเรื่อง</vt:lpstr>
      <vt:lpstr>ขั้นตอนการเข้าใช้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กรอกรายละเอียด และดูสิทธิประโยชน์ของการสร้างบัญชี MyEBSCO</vt:lpstr>
      <vt:lpstr>PowerPoint Presentation</vt:lpstr>
      <vt:lpstr>eBooks ที่อยู่ในโครงการนี้              จำนวน 180 ชื่อเรื่อง                สามารถเข้าใช้งานได้ตลอดไป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คู่มือ การเข้าใช้งาน                                    eBooks Consortium Thailand</dc:title>
  <dc:creator>Administrator</dc:creator>
  <cp:lastModifiedBy>Administrator</cp:lastModifiedBy>
  <cp:revision>12</cp:revision>
  <dcterms:created xsi:type="dcterms:W3CDTF">2026-02-10T06:09:06Z</dcterms:created>
  <dcterms:modified xsi:type="dcterms:W3CDTF">2026-02-12T05:19:56Z</dcterms:modified>
</cp:coreProperties>
</file>